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8" r:id="rId4"/>
    <p:sldId id="261" r:id="rId5"/>
    <p:sldId id="257" r:id="rId6"/>
    <p:sldId id="259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220" autoAdjust="0"/>
  </p:normalViewPr>
  <p:slideViewPr>
    <p:cSldViewPr snapToGrid="0">
      <p:cViewPr varScale="1">
        <p:scale>
          <a:sx n="59" d="100"/>
          <a:sy n="59" d="100"/>
        </p:scale>
        <p:origin x="892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34635-3107-4520-98CE-B12380A5A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C1A849-E274-424F-9C01-8B27E6BC0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0509C-44B8-44AC-A23B-F3AC30C77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1F25E-1FA8-4B60-A8D0-DABD9D50505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89E9F-72C3-4F1B-9C00-946993FA0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A746C-3CC8-4967-B19F-A24054EDE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B532-A4D6-42A9-AE51-A356768C7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55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7BFDA-F642-47CA-982C-EF1047FCB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736B5B-244E-4AC0-93D5-DD2FAD0366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74809-743C-4BFE-9CA5-3089A54D9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1F25E-1FA8-4B60-A8D0-DABD9D50505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A1D52-F21E-44ED-AFC9-137851ABB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B2E6A-4FF8-454B-98DF-AE2A466A2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B532-A4D6-42A9-AE51-A356768C7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99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D02FB5-000F-420D-8870-A014E91218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5E0D36-576C-4F27-9E9C-1F89BE2A1D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F4177-ABEE-41F6-AC27-06B697197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1F25E-1FA8-4B60-A8D0-DABD9D50505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7622C-8B25-4AD1-8976-C112BB76A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0020C-A6FA-433E-BACA-089DDDAED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B532-A4D6-42A9-AE51-A356768C7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938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805FE-343F-4A5D-97E1-2DA63BB08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3CF04-D83F-4FAB-8D28-5A52C0EF4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4944A-19B8-424B-A7E8-22D23811F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1F25E-1FA8-4B60-A8D0-DABD9D50505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2E3B1-5998-4695-971A-59CEE399E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D8EEF-BE2C-4EF2-992F-93D099B4D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B532-A4D6-42A9-AE51-A356768C7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72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03129-CF27-4101-AE01-C73EF6802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577BB-BC84-4AAB-A1DA-22C92EE1F8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17F74-9C93-4C67-AF8D-A65F92897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1F25E-1FA8-4B60-A8D0-DABD9D50505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9C43A-2F91-4235-87B4-BC6DE4380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45EBF-7D42-44B7-9C04-BED01FB2D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B532-A4D6-42A9-AE51-A356768C7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3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B5D8E-4EAF-463D-BCE5-ED656B055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8B741-A4B9-4E9B-AB58-89C8320E4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298C23-CFAD-42C2-A984-0E4D87917E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C70EB4-6093-49A4-AF16-CF83CF9DB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1F25E-1FA8-4B60-A8D0-DABD9D50505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910E98-9585-4550-9A39-17BCB8527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2DFBD5-12A5-45EF-AB8A-84EA28ED9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B532-A4D6-42A9-AE51-A356768C7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00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96163-4329-4002-B2C2-5CA4D42D7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04B562-E1D4-4608-93E0-F32FEC6A4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D95722-B565-47C5-B2B2-D9CF3BF62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DD508B-87DC-409C-ABCA-7946F5499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58C7F9-D5C8-4F53-8655-18CD9A448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14C18E-3984-4F15-8511-A8470088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1F25E-1FA8-4B60-A8D0-DABD9D50505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E28F7A-D323-477E-8C86-A0BB84F8B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564889-D3B3-4A68-B38B-94FF79570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B532-A4D6-42A9-AE51-A356768C7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6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DEB75-262E-4EF1-8669-7981050F8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37ADB0-2C3A-4F39-AB53-E7563A7C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1F25E-1FA8-4B60-A8D0-DABD9D50505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63D2D3-46F2-472C-9CFB-59578671F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3A423-C4BE-4B42-B098-52EAA28A4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B532-A4D6-42A9-AE51-A356768C7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1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EB10B9-9C1F-49A8-B067-424ABBB15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1F25E-1FA8-4B60-A8D0-DABD9D50505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EE3DFD-0B02-4827-83EE-5C662C25C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03EC1E-BE90-4074-BDC2-6C9B4B87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B532-A4D6-42A9-AE51-A356768C7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56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5F647-E243-4802-847E-DFCEFE87D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DEEE0-B4EF-4B42-99DE-9063A0652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02C51F-0D10-4CA3-9EFB-69AB960CA6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99A175-701F-4D38-9AB0-B405B2F05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1F25E-1FA8-4B60-A8D0-DABD9D50505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D096B4-3472-48A2-A6BE-108AF0C9B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372A0B-90D0-49DD-980F-120FC8A85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B532-A4D6-42A9-AE51-A356768C7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9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9ACD-7339-4CF4-A440-0AA481232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D653B-7186-43EA-A73A-C5EFE70911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347165-EF8B-4654-8132-0704661BC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6F56BF-9C05-4E9A-BBE2-8FF52D6D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1F25E-1FA8-4B60-A8D0-DABD9D50505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90BD02-850C-44C0-9CC8-B0528146C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A4D2CC-E193-49FB-82A1-82B4DC2CA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5B532-A4D6-42A9-AE51-A356768C7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873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EBA3F6-E108-4A8D-9348-3B919CF23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244EE2-4677-44CF-B16C-771DE335B5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D84B4-2CF7-453B-A1AD-298C810D12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1F25E-1FA8-4B60-A8D0-DABD9D50505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3AFDE-4514-43CF-8E2E-E4283C913C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72A39-898B-44A0-87B8-2238444FD9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5B532-A4D6-42A9-AE51-A356768C7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7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FABBF-497B-4053-B87B-BDBFEC264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close up of a tree&#10;&#10;Description automatically generated">
            <a:extLst>
              <a:ext uri="{FF2B5EF4-FFF2-40B4-BE49-F238E27FC236}">
                <a16:creationId xmlns:a16="http://schemas.microsoft.com/office/drawing/2014/main" id="{C6873B11-CD19-46B6-A5DF-F683B9753F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9019" y="-1371600"/>
            <a:ext cx="6116313" cy="8232560"/>
          </a:xfrm>
        </p:spPr>
      </p:pic>
      <p:pic>
        <p:nvPicPr>
          <p:cNvPr id="7" name="Picture 6" descr="A bird flying over a body of water&#10;&#10;Description automatically generated">
            <a:extLst>
              <a:ext uri="{FF2B5EF4-FFF2-40B4-BE49-F238E27FC236}">
                <a16:creationId xmlns:a16="http://schemas.microsoft.com/office/drawing/2014/main" id="{D45850E0-9674-4D76-8800-DB0A0C5A9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294" y="-1371600"/>
            <a:ext cx="7094706" cy="5321030"/>
          </a:xfrm>
          <a:prstGeom prst="rect">
            <a:avLst/>
          </a:prstGeom>
        </p:spPr>
      </p:pic>
      <p:pic>
        <p:nvPicPr>
          <p:cNvPr id="9" name="Picture 8" descr="A body of water&#10;&#10;Description automatically generated">
            <a:extLst>
              <a:ext uri="{FF2B5EF4-FFF2-40B4-BE49-F238E27FC236}">
                <a16:creationId xmlns:a16="http://schemas.microsoft.com/office/drawing/2014/main" id="{D5C433AD-96CE-42D5-93FF-F3B60D899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294" y="3772896"/>
            <a:ext cx="2942479" cy="3085104"/>
          </a:xfrm>
          <a:prstGeom prst="rect">
            <a:avLst/>
          </a:prstGeom>
        </p:spPr>
      </p:pic>
      <p:pic>
        <p:nvPicPr>
          <p:cNvPr id="11" name="Picture 10" descr="A picture containing outdoor, building, sheep, train&#10;&#10;Description automatically generated">
            <a:extLst>
              <a:ext uri="{FF2B5EF4-FFF2-40B4-BE49-F238E27FC236}">
                <a16:creationId xmlns:a16="http://schemas.microsoft.com/office/drawing/2014/main" id="{3C432A09-AE3C-4557-8F7A-3E64F9C98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773" y="3772896"/>
            <a:ext cx="4152227" cy="30851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4D5C4D-6107-42B4-A8EF-9A3887CEA6E5}"/>
              </a:ext>
            </a:extLst>
          </p:cNvPr>
          <p:cNvSpPr txBox="1"/>
          <p:nvPr/>
        </p:nvSpPr>
        <p:spPr>
          <a:xfrm>
            <a:off x="3469710" y="1979112"/>
            <a:ext cx="87222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Imprint MT Shadow" panose="04020605060303030202" pitchFamily="82" charset="0"/>
              </a:rPr>
              <a:t>New NOAA Fisheries Research Facility</a:t>
            </a:r>
          </a:p>
          <a:p>
            <a:r>
              <a:rPr lang="en-US" sz="2400" dirty="0">
                <a:solidFill>
                  <a:schemeClr val="bg1"/>
                </a:solidFill>
                <a:latin typeface="Imprint MT Shadow" panose="04020605060303030202" pitchFamily="82" charset="0"/>
              </a:rPr>
              <a:t>Northwest Fisheries Science Center - Mukilteo Research Station</a:t>
            </a:r>
          </a:p>
          <a:p>
            <a:r>
              <a:rPr lang="en-US" sz="2400" dirty="0">
                <a:solidFill>
                  <a:schemeClr val="bg1"/>
                </a:solidFill>
                <a:latin typeface="Imprint MT Shadow" panose="04020605060303030202" pitchFamily="82" charset="0"/>
              </a:rPr>
              <a:t>Mukilteo, Washington</a:t>
            </a:r>
          </a:p>
          <a:p>
            <a:endParaRPr lang="en-US" sz="2400" dirty="0">
              <a:latin typeface="Imprint MT Shadow" panose="04020605060303030202" pitchFamily="82" charset="0"/>
            </a:endParaRP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6AA7313-4992-434D-9047-B733098211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856" y="3753167"/>
            <a:ext cx="2149236" cy="3124562"/>
          </a:xfrm>
          <a:prstGeom prst="rect">
            <a:avLst/>
          </a:prstGeom>
        </p:spPr>
      </p:pic>
      <p:pic>
        <p:nvPicPr>
          <p:cNvPr id="28" name="Picture 27" descr="A picture containing outdoor, road, street, building&#10;&#10;Description automatically generated">
            <a:extLst>
              <a:ext uri="{FF2B5EF4-FFF2-40B4-BE49-F238E27FC236}">
                <a16:creationId xmlns:a16="http://schemas.microsoft.com/office/drawing/2014/main" id="{54DDB98D-A666-41E8-96F5-8A3A76BF4DB3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9019" y="3753167"/>
            <a:ext cx="4295875" cy="310483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BD5DA314-C77B-40FC-B50D-A3AAB9E6BD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440" y="6557483"/>
            <a:ext cx="1255284" cy="320245"/>
          </a:xfrm>
          <a:prstGeom prst="rect">
            <a:avLst/>
          </a:prstGeom>
        </p:spPr>
      </p:pic>
      <p:pic>
        <p:nvPicPr>
          <p:cNvPr id="15" name="Picture 14" descr="ACEC_logo_300dpi_trans.tif">
            <a:extLst>
              <a:ext uri="{FF2B5EF4-FFF2-40B4-BE49-F238E27FC236}">
                <a16:creationId xmlns:a16="http://schemas.microsoft.com/office/drawing/2014/main" id="{A229A240-02BA-4D47-9536-2AE50B918C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8326" y="6557483"/>
            <a:ext cx="906526" cy="27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109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ody of water&#10;&#10;Description automatically generated">
            <a:extLst>
              <a:ext uri="{FF2B5EF4-FFF2-40B4-BE49-F238E27FC236}">
                <a16:creationId xmlns:a16="http://schemas.microsoft.com/office/drawing/2014/main" id="{A0D022F1-9D13-4BC8-BFF3-AB86A8ECEF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" t="27026" r="26922" b="6885"/>
          <a:stretch/>
        </p:blipFill>
        <p:spPr>
          <a:xfrm>
            <a:off x="1" y="66413"/>
            <a:ext cx="12192000" cy="679158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13D0CE-128A-494E-996A-C82FD6B1A93B}"/>
              </a:ext>
            </a:extLst>
          </p:cNvPr>
          <p:cNvSpPr txBox="1"/>
          <p:nvPr/>
        </p:nvSpPr>
        <p:spPr>
          <a:xfrm>
            <a:off x="278780" y="345625"/>
            <a:ext cx="1393903" cy="5601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B0D31E-46E0-4D92-A61C-AF16CC6D0EBA}"/>
              </a:ext>
            </a:extLst>
          </p:cNvPr>
          <p:cNvSpPr txBox="1"/>
          <p:nvPr/>
        </p:nvSpPr>
        <p:spPr>
          <a:xfrm>
            <a:off x="278780" y="4237463"/>
            <a:ext cx="4179889" cy="5691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5BC382-6F81-4C8A-A7B2-C94B5B0B6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018" y="178360"/>
            <a:ext cx="4273651" cy="569129"/>
          </a:xfrm>
        </p:spPr>
        <p:txBody>
          <a:bodyPr anchor="b">
            <a:noAutofit/>
          </a:bodyPr>
          <a:lstStyle/>
          <a:p>
            <a:pPr algn="l"/>
            <a:r>
              <a:rPr lang="en-US" sz="2000" dirty="0"/>
              <a:t>New NOAA Research Laboratory NWFSC</a:t>
            </a:r>
            <a:br>
              <a:rPr lang="en-US" sz="2000" dirty="0"/>
            </a:br>
            <a:r>
              <a:rPr lang="en-US" sz="2000" dirty="0"/>
              <a:t>Mukilteo Research Station (MRS)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481650-624D-4499-8F3F-1EC5DC3970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362" y="862414"/>
            <a:ext cx="4358307" cy="6262870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en-US" dirty="0"/>
              <a:t>Perform technical studies regarding seawater capture options </a:t>
            </a:r>
          </a:p>
          <a:p>
            <a:pPr lvl="0"/>
            <a:r>
              <a:rPr lang="en-US" dirty="0"/>
              <a:t>Evaluate, select and design optimal seawater capture/delivery system infrastructure</a:t>
            </a:r>
          </a:p>
          <a:p>
            <a:pPr lvl="0"/>
            <a:r>
              <a:rPr lang="en-US" dirty="0"/>
              <a:t>Incorporate advanced seawater filtration, treatment, pumping, and distribution</a:t>
            </a:r>
          </a:p>
          <a:p>
            <a:pPr lvl="0"/>
            <a:r>
              <a:rPr lang="en-US" dirty="0"/>
              <a:t>Develop precise titanium-based wet-lab seawater heating/cooling system </a:t>
            </a:r>
          </a:p>
          <a:p>
            <a:pPr lvl="0"/>
            <a:r>
              <a:rPr lang="en-US" dirty="0"/>
              <a:t>Develop optimal waste-water stream handling/treatment/disposal systems</a:t>
            </a:r>
          </a:p>
          <a:p>
            <a:pPr lvl="0"/>
            <a:r>
              <a:rPr lang="en-US" dirty="0"/>
              <a:t>Develop floor plans, elevations, sections and finishes for new NEFSC-MRS lab/office </a:t>
            </a:r>
          </a:p>
          <a:p>
            <a:pPr lvl="0"/>
            <a:r>
              <a:rPr lang="en-US" dirty="0"/>
              <a:t>Integrate latest laboratory design innovation/equipment for wet and dry lab areas</a:t>
            </a:r>
          </a:p>
          <a:p>
            <a:pPr lvl="0"/>
            <a:r>
              <a:rPr lang="en-US" dirty="0"/>
              <a:t>Perform detailed site environmental analysis/perform necessary Geotech onshore/offshore</a:t>
            </a:r>
          </a:p>
          <a:p>
            <a:pPr lvl="0"/>
            <a:r>
              <a:rPr lang="en-US" dirty="0"/>
              <a:t>Archeological site assessment relative to tribal history of site/surrounding area</a:t>
            </a:r>
          </a:p>
          <a:p>
            <a:pPr lvl="0"/>
            <a:r>
              <a:rPr lang="en-US" dirty="0"/>
              <a:t>Achieve LEED Silver level of energy efficiency and sustainability in design effort</a:t>
            </a:r>
          </a:p>
          <a:p>
            <a:pPr lvl="0"/>
            <a:r>
              <a:rPr lang="en-US" dirty="0"/>
              <a:t>Complete bridging documents/specifications to facilitate facility construction</a:t>
            </a:r>
          </a:p>
          <a:p>
            <a:pPr lvl="0"/>
            <a:r>
              <a:rPr lang="en-US" dirty="0"/>
              <a:t>Develop </a:t>
            </a:r>
            <a:r>
              <a:rPr lang="en-US" u="sng" dirty="0"/>
              <a:t>NOAA Master Building-Information-System Execution Plan</a:t>
            </a:r>
            <a:r>
              <a:rPr lang="en-US" dirty="0"/>
              <a:t> for ALL projects</a:t>
            </a:r>
          </a:p>
          <a:p>
            <a:pPr lvl="0"/>
            <a:r>
              <a:rPr lang="en-US" dirty="0"/>
              <a:t>Develop all BIM Technical Requirements for NOAA use integrating O&amp;M/BAS data into model</a:t>
            </a:r>
          </a:p>
          <a:p>
            <a:pPr lvl="0"/>
            <a:r>
              <a:rPr lang="en-US" dirty="0"/>
              <a:t>Integrate stakeholders from State and Federal Government, and City of Mukilteo into effort</a:t>
            </a:r>
          </a:p>
          <a:p>
            <a:pPr lvl="0"/>
            <a:r>
              <a:rPr lang="en-US" dirty="0"/>
              <a:t>Provide public comment meetings and reach out to Tribal interest for design input/feedback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405146-D64D-43E9-B12B-69BF635B25B4}"/>
              </a:ext>
            </a:extLst>
          </p:cNvPr>
          <p:cNvSpPr txBox="1"/>
          <p:nvPr/>
        </p:nvSpPr>
        <p:spPr>
          <a:xfrm>
            <a:off x="9551847" y="6391477"/>
            <a:ext cx="2427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Existing Shoreline</a:t>
            </a:r>
          </a:p>
        </p:txBody>
      </p:sp>
    </p:spTree>
    <p:extLst>
      <p:ext uri="{BB962C8B-B14F-4D97-AF65-F5344CB8AC3E}">
        <p14:creationId xmlns:p14="http://schemas.microsoft.com/office/powerpoint/2010/main" val="8734548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439F1-82A6-4372-A23B-6B212B9A5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bridge over a body of water&#10;&#10;Description automatically generated">
            <a:extLst>
              <a:ext uri="{FF2B5EF4-FFF2-40B4-BE49-F238E27FC236}">
                <a16:creationId xmlns:a16="http://schemas.microsoft.com/office/drawing/2014/main" id="{69EE86DE-B896-40D3-8348-6E2BEFA884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162" cy="722540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934225-293B-4B44-9A84-859639FBBE78}"/>
              </a:ext>
            </a:extLst>
          </p:cNvPr>
          <p:cNvSpPr txBox="1"/>
          <p:nvPr/>
        </p:nvSpPr>
        <p:spPr>
          <a:xfrm>
            <a:off x="9637123" y="5600247"/>
            <a:ext cx="2427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Existing Facility/Pier for Seawater Capture</a:t>
            </a:r>
          </a:p>
        </p:txBody>
      </p:sp>
    </p:spTree>
    <p:extLst>
      <p:ext uri="{BB962C8B-B14F-4D97-AF65-F5344CB8AC3E}">
        <p14:creationId xmlns:p14="http://schemas.microsoft.com/office/powerpoint/2010/main" val="1335873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035BC-4B4A-4A52-B7A3-9155F06F4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7EB97-AEB6-407D-A93B-B2BDAC6EF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water, outdoor, scene, pier&#10;&#10;Description automatically generated">
            <a:extLst>
              <a:ext uri="{FF2B5EF4-FFF2-40B4-BE49-F238E27FC236}">
                <a16:creationId xmlns:a16="http://schemas.microsoft.com/office/drawing/2014/main" id="{8A8F4122-7353-4E2C-A86D-94BDCD0D3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3046"/>
            <a:ext cx="12192000" cy="81579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0B95E4-07B0-4313-89E8-4AE7B6439F84}"/>
              </a:ext>
            </a:extLst>
          </p:cNvPr>
          <p:cNvSpPr txBox="1"/>
          <p:nvPr/>
        </p:nvSpPr>
        <p:spPr>
          <a:xfrm>
            <a:off x="8926285" y="5784989"/>
            <a:ext cx="2427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Seawater Capture Pier Removal</a:t>
            </a:r>
          </a:p>
        </p:txBody>
      </p:sp>
    </p:spTree>
    <p:extLst>
      <p:ext uri="{BB962C8B-B14F-4D97-AF65-F5344CB8AC3E}">
        <p14:creationId xmlns:p14="http://schemas.microsoft.com/office/powerpoint/2010/main" val="4121188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C141E-A62A-465F-AF62-3147A239E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close up of a pier next to a body of water&#10;&#10;Description automatically generated">
            <a:extLst>
              <a:ext uri="{FF2B5EF4-FFF2-40B4-BE49-F238E27FC236}">
                <a16:creationId xmlns:a16="http://schemas.microsoft.com/office/drawing/2014/main" id="{BA03F6EF-1719-4862-840F-31BBA01DA6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2"/>
          <a:stretch/>
        </p:blipFill>
        <p:spPr>
          <a:xfrm>
            <a:off x="-163286" y="1"/>
            <a:ext cx="8067209" cy="6889916"/>
          </a:xfrm>
        </p:spPr>
      </p:pic>
      <p:pic>
        <p:nvPicPr>
          <p:cNvPr id="9" name="Picture 8" descr="A bridge over a body of water&#10;&#10;Description automatically generated">
            <a:extLst>
              <a:ext uri="{FF2B5EF4-FFF2-40B4-BE49-F238E27FC236}">
                <a16:creationId xmlns:a16="http://schemas.microsoft.com/office/drawing/2014/main" id="{23713B54-9886-482B-85CC-F4AB6CF9BC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0"/>
          <a:stretch/>
        </p:blipFill>
        <p:spPr>
          <a:xfrm>
            <a:off x="-307322" y="0"/>
            <a:ext cx="3326095" cy="2494571"/>
          </a:xfrm>
          <a:prstGeom prst="rect">
            <a:avLst/>
          </a:prstGeom>
        </p:spPr>
      </p:pic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E60780F8-08D7-497C-B599-33CF791D6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247" y="-2"/>
            <a:ext cx="4613753" cy="6965483"/>
          </a:xfrm>
          <a:prstGeom prst="rect">
            <a:avLst/>
          </a:prstGeom>
        </p:spPr>
      </p:pic>
      <p:pic>
        <p:nvPicPr>
          <p:cNvPr id="13" name="Picture 12" descr="A picture containing car, truck, large, train&#10;&#10;Description automatically generated">
            <a:extLst>
              <a:ext uri="{FF2B5EF4-FFF2-40B4-BE49-F238E27FC236}">
                <a16:creationId xmlns:a16="http://schemas.microsoft.com/office/drawing/2014/main" id="{E59E502F-8A54-4668-A650-E28FC5A168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2"/>
          <a:stretch/>
        </p:blipFill>
        <p:spPr>
          <a:xfrm flipH="1">
            <a:off x="3018772" y="0"/>
            <a:ext cx="4559474" cy="24945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FBA2FF-5FC9-4AED-9537-B7D389711F1D}"/>
              </a:ext>
            </a:extLst>
          </p:cNvPr>
          <p:cNvSpPr txBox="1"/>
          <p:nvPr/>
        </p:nvSpPr>
        <p:spPr>
          <a:xfrm>
            <a:off x="123224" y="6005680"/>
            <a:ext cx="3450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New Seawater Capture and Lab Water Distribution</a:t>
            </a:r>
          </a:p>
        </p:txBody>
      </p:sp>
    </p:spTree>
    <p:extLst>
      <p:ext uri="{BB962C8B-B14F-4D97-AF65-F5344CB8AC3E}">
        <p14:creationId xmlns:p14="http://schemas.microsoft.com/office/powerpoint/2010/main" val="2173144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B7C61-7E06-49C7-A9CC-E89C45F5C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2F4D58-4200-4E31-BFEB-25B607D85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6118" cy="5768502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E43E62-93C6-4135-847A-9D15437D9699}"/>
              </a:ext>
            </a:extLst>
          </p:cNvPr>
          <p:cNvSpPr txBox="1"/>
          <p:nvPr/>
        </p:nvSpPr>
        <p:spPr>
          <a:xfrm>
            <a:off x="9212580" y="5904732"/>
            <a:ext cx="2979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BIM Model of Engineered Mechanical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1756648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D2A72-A60F-43FA-98B9-21B9B5EC7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outdoor, building, sheep, train&#10;&#10;Description automatically generated">
            <a:extLst>
              <a:ext uri="{FF2B5EF4-FFF2-40B4-BE49-F238E27FC236}">
                <a16:creationId xmlns:a16="http://schemas.microsoft.com/office/drawing/2014/main" id="{3FE5CB7E-983A-4313-88E3-BC99D9821D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1917"/>
            <a:ext cx="12192000" cy="905865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97F850-2459-4D88-8982-DA5BDC8CDD2E}"/>
              </a:ext>
            </a:extLst>
          </p:cNvPr>
          <p:cNvSpPr txBox="1"/>
          <p:nvPr/>
        </p:nvSpPr>
        <p:spPr>
          <a:xfrm>
            <a:off x="10359390" y="5784989"/>
            <a:ext cx="1988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Shoreline view of  New Facility</a:t>
            </a:r>
          </a:p>
        </p:txBody>
      </p:sp>
    </p:spTree>
    <p:extLst>
      <p:ext uri="{BB962C8B-B14F-4D97-AF65-F5344CB8AC3E}">
        <p14:creationId xmlns:p14="http://schemas.microsoft.com/office/powerpoint/2010/main" val="279007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game&#10;&#10;Description automatically generated">
            <a:extLst>
              <a:ext uri="{FF2B5EF4-FFF2-40B4-BE49-F238E27FC236}">
                <a16:creationId xmlns:a16="http://schemas.microsoft.com/office/drawing/2014/main" id="{04B929A3-A686-46A3-B88C-8C57F40CF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89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236</Words>
  <Application>Microsoft Office PowerPoint</Application>
  <PresentationFormat>Widescreen</PresentationFormat>
  <Paragraphs>25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Imprint MT Shadow</vt:lpstr>
      <vt:lpstr>Office Theme</vt:lpstr>
      <vt:lpstr>PowerPoint Presentation</vt:lpstr>
      <vt:lpstr>New NOAA Research Laboratory NWFSC Mukilteo Research Station (MRS)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Larry Blanchette, P.E.</dc:creator>
  <cp:lastModifiedBy>ADG Corporate</cp:lastModifiedBy>
  <cp:revision>23</cp:revision>
  <cp:lastPrinted>2020-08-05T18:42:31Z</cp:lastPrinted>
  <dcterms:created xsi:type="dcterms:W3CDTF">2020-07-13T14:18:15Z</dcterms:created>
  <dcterms:modified xsi:type="dcterms:W3CDTF">2020-08-18T21:00:19Z</dcterms:modified>
</cp:coreProperties>
</file>